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5" r:id="rId7"/>
    <p:sldId id="261" r:id="rId8"/>
    <p:sldId id="264" r:id="rId9"/>
    <p:sldId id="263" r:id="rId10"/>
    <p:sldId id="268" r:id="rId11"/>
    <p:sldId id="267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9" autoAdjust="0"/>
    <p:restoredTop sz="94660"/>
  </p:normalViewPr>
  <p:slideViewPr>
    <p:cSldViewPr snapToGrid="0">
      <p:cViewPr varScale="1">
        <p:scale>
          <a:sx n="53" d="100"/>
          <a:sy n="53" d="100"/>
        </p:scale>
        <p:origin x="77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A27C2-C9D0-42BA-B3D3-7363F2967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BA8DE-CD6B-4AD3-BE30-A4208A3C9E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C7CA2-984D-4D47-956C-4FF6D7B6A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36DF5-4FF2-4D18-9B03-5D583E5AB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7C3F5-30BB-4AAC-BBF4-4AF27DE60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171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DD67-9FCE-4F35-A3B1-E10E07286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28201-82DE-45AF-ACA4-C6DC8BD9E4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0E0784-E65E-460E-9DF1-2DEE560B7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ED950-2EEC-42CA-9AA6-6172FA6C9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98F05B-FDE3-4685-AF2B-AD4327B0B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12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271ABD-FCB7-400F-A964-12598BCE3AC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4A31A2-F335-4ED0-B4FB-85E6115C5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8A3A1-5A63-40AF-BD1D-07B25797D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AC9A10-0AD9-4D07-8602-AD6F657C6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44636-0D65-415A-A906-FB4486231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745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2008B-9D45-487D-8F93-852134511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D8E37B-AB97-4E72-A6C9-1BC5BF9B6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0D3461-9D8C-4C40-9359-85BED8947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4F9225-5E14-45E0-B2CF-7C187120A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56441-19AF-44F9-8A49-F14119D21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83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FE370-DD75-478A-9029-272F295FB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370DBF-7355-48B0-B559-FB0A76631B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DF0BD-671B-4DDD-95C5-F8402AB9C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D1057-19C6-47A0-A059-E32032FBA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F974D3-FDA6-4F98-9142-B6F7C5B70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5058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9CE97-64D2-4E8A-9C26-D9D1179A5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F61E2-1513-46FC-9B3F-FC6BA06C4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AB46FA-0023-4031-A27E-9A89CEB882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FEFD72-2AF4-4DC7-A43F-6A1377FEE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59D48E-40F9-4956-951D-AA2F94F70D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F70DDA-6C1C-4E89-BC3D-BB93531CE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264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606E8-ADCE-41CC-BF05-9F31EBD48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B87CC3-5C83-4F68-AEFC-DB23D09B2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201091-C17C-4812-9186-A28A4181A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D05C56-39E5-4E58-80AF-60395506AD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BD4585-4B5C-4911-A067-9A5A8D72BB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345C9-1F07-4ADF-914F-45B0BA32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77A0B7-2D55-480C-A59A-03F36F8FE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7D1A65-3FBF-4BCA-B072-A4219F42B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83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B028C-1D03-4892-810B-A387EF736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891B73-BE07-4078-B591-86A0A9494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8793B7-218C-43A8-837A-A9134453A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367113-7A79-44AE-A80D-54C0AEF6D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76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2C4878-D8D1-49BF-90E6-478B9F92B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AC16CF-B08B-430F-9E1D-741EDA0FD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E03DE-CF43-47FE-9110-690F92E21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20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8009E-A148-4561-B9F8-DFDC9B317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B6A0E-EB44-4766-A218-1E7732350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A7EC9-5D52-4EB5-8B3F-4E73C4FD77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473386-4227-4B2B-B1CF-D86023458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54B1F-3CDC-4BA0-8675-B9837D74A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FAF9D7-74B1-4F41-B856-F0DD37AF5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421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8C569-27D1-4BD4-8442-FE79CE5C7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CF2C96-8BC1-462C-9DB3-A5D07A80F0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049212-2559-4658-9263-F60AB1CAB6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16044-19E3-4636-8DFD-89EAAADB3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F24C3-15DB-4C35-B5BD-5B1A8F537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BD8931-5EB8-4A13-A0C6-68F196AD3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6871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044452-174F-4DDB-A117-87345DC42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BE1183-5012-48F9-BAD0-942C02566D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6A62AC-9BCB-446E-981C-FC5D116EE5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95684-D90B-4FC9-9648-D8F8A910DBCD}" type="datetimeFigureOut">
              <a:rPr lang="en-US" smtClean="0"/>
              <a:t>11/26/2020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EE13A-C476-4F44-9E5F-061F36F65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042907-214E-40CC-9DE3-AADDD0CB3E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F5786C-F6FB-4E3B-AF21-1289CC35D26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587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cityofnewyork.us/City-Government/Neighborhood-Tabulation-Areas-NTA-/cpf4-rkhq" TargetMode="External"/><Relationship Id="rId2" Type="http://schemas.openxmlformats.org/officeDocument/2006/relationships/hyperlink" Target="https://cf-courses-data.s3.us.cloud-object-storage.appdomain.cloud/IBMDeveloperSkillsNetwork-DS0701EN-SkillsNetwork/labs/newyork_data.js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ropertyshark.com/mason/market-trends/residential/nyc/brooklyn/brooklyn-heights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Downtown Brooklyn - Wikipedia">
            <a:extLst>
              <a:ext uri="{FF2B5EF4-FFF2-40B4-BE49-F238E27FC236}">
                <a16:creationId xmlns:a16="http://schemas.microsoft.com/office/drawing/2014/main" id="{85C1D12D-8AAA-4124-92F4-27EC7DBEF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947739"/>
            <a:ext cx="12219761" cy="4973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3E2CF2-68AB-4A17-8D53-168B1022432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Search for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Decent Housing in Brooklyn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670917-67CA-457E-BE90-DF4FB8ABD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By: Mona Berdugo</a:t>
            </a:r>
          </a:p>
        </p:txBody>
      </p:sp>
    </p:spTree>
    <p:extLst>
      <p:ext uri="{BB962C8B-B14F-4D97-AF65-F5344CB8AC3E}">
        <p14:creationId xmlns:p14="http://schemas.microsoft.com/office/powerpoint/2010/main" val="16695598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956E0-A2F7-4989-9A2F-87577681D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K-means 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CDB63-74D6-4306-B689-BE414E6FB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47739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accent5"/>
                </a:solidFill>
              </a:rPr>
              <a:t>Cluster 0 – Red: Mid-range prices, avg of 90 food places, 74 schools and 25 parks per neighborhood.</a:t>
            </a:r>
          </a:p>
          <a:p>
            <a:r>
              <a:rPr lang="en-US" dirty="0">
                <a:solidFill>
                  <a:schemeClr val="accent5"/>
                </a:solidFill>
              </a:rPr>
              <a:t>Cluster 1 – Purple: Cheapest. But fewest schools, parks, and food.</a:t>
            </a:r>
          </a:p>
          <a:p>
            <a:r>
              <a:rPr lang="en-US" dirty="0">
                <a:solidFill>
                  <a:schemeClr val="accent5"/>
                </a:solidFill>
              </a:rPr>
              <a:t>Cluster 2 – Lt blue: Most expensive, with many schools, parks and food shops.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F66AC0-3C37-43E1-9580-C3302189418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370" y="1308903"/>
            <a:ext cx="5836920" cy="5044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224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56FE-3A68-431D-B296-DED44E982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5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Choropleth maps</a:t>
            </a:r>
            <a:endParaRPr lang="en-US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19B34-B6D4-479B-9E70-5D41AC5C25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35014" cy="4351338"/>
          </a:xfrm>
        </p:spPr>
        <p:txBody>
          <a:bodyPr/>
          <a:lstStyle/>
          <a:p>
            <a:r>
              <a:rPr lang="en-US" dirty="0">
                <a:solidFill>
                  <a:schemeClr val="accent5"/>
                </a:solidFill>
              </a:rPr>
              <a:t>Neighborhoods with highest concentrations of desired attributes are in the northern part of borough.</a:t>
            </a:r>
          </a:p>
          <a:p>
            <a:r>
              <a:rPr lang="en-US" dirty="0">
                <a:solidFill>
                  <a:schemeClr val="accent5"/>
                </a:solidFill>
              </a:rPr>
              <a:t>Prices in norther section are midrange to expensive.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E489E6-67CD-4536-9BCC-E4518FC33D8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693" y="57467"/>
            <a:ext cx="5640000" cy="681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814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A090-D239-4FBB-80EA-C0712AB38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Final Search: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9A824-1772-4B41-91F4-65F113AF3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318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are three neighborhoods that are:</a:t>
            </a:r>
          </a:p>
          <a:p>
            <a:r>
              <a:rPr lang="en-US" dirty="0"/>
              <a:t>Under $800,000</a:t>
            </a:r>
          </a:p>
          <a:p>
            <a:r>
              <a:rPr lang="en-US" dirty="0"/>
              <a:t>More than 80 schools</a:t>
            </a:r>
          </a:p>
          <a:p>
            <a:r>
              <a:rPr lang="en-US" dirty="0"/>
              <a:t>More than 80 Food shops</a:t>
            </a:r>
          </a:p>
          <a:p>
            <a:r>
              <a:rPr lang="en-US" dirty="0"/>
              <a:t>More than 20 parks and recreational areas.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AD676-76AB-4F59-8483-6789D22F0D5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0" y="2255520"/>
            <a:ext cx="5631180" cy="23469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A3F7650-E979-45C7-9BB4-F4048C8B4DA8}"/>
              </a:ext>
            </a:extLst>
          </p:cNvPr>
          <p:cNvSpPr/>
          <p:nvPr/>
        </p:nvSpPr>
        <p:spPr>
          <a:xfrm>
            <a:off x="6142614" y="3429000"/>
            <a:ext cx="2979868" cy="11430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596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969B2-6787-4F8D-91DB-FC2E19BA16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The Problem: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E83E9-F650-4710-9DDF-6A821D60A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>
                <a:solidFill>
                  <a:schemeClr val="accent5"/>
                </a:solidFill>
              </a:rPr>
              <a:t>Young couple</a:t>
            </a:r>
          </a:p>
          <a:p>
            <a:r>
              <a:rPr lang="en-US" sz="3600" dirty="0">
                <a:solidFill>
                  <a:schemeClr val="accent5"/>
                </a:solidFill>
              </a:rPr>
              <a:t>Small children</a:t>
            </a:r>
          </a:p>
          <a:p>
            <a:r>
              <a:rPr lang="en-US" sz="3600" dirty="0">
                <a:solidFill>
                  <a:schemeClr val="accent5"/>
                </a:solidFill>
              </a:rPr>
              <a:t>Limited budget</a:t>
            </a:r>
          </a:p>
          <a:p>
            <a:r>
              <a:rPr lang="en-US" sz="3600" dirty="0">
                <a:solidFill>
                  <a:schemeClr val="accent5"/>
                </a:solidFill>
              </a:rPr>
              <a:t>Looking for home in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  Brooklyn, NY</a:t>
            </a:r>
          </a:p>
          <a:p>
            <a:endParaRPr lang="en-US" dirty="0"/>
          </a:p>
        </p:txBody>
      </p:sp>
      <p:pic>
        <p:nvPicPr>
          <p:cNvPr id="5122" name="Picture 2" descr="Brick Underground's guide to the best Brooklyn neighborhoods for families  in 2019">
            <a:extLst>
              <a:ext uri="{FF2B5EF4-FFF2-40B4-BE49-F238E27FC236}">
                <a16:creationId xmlns:a16="http://schemas.microsoft.com/office/drawing/2014/main" id="{47D78E1D-8962-4728-A09D-615C3364873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saturation sat="9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988"/>
          <a:stretch/>
        </p:blipFill>
        <p:spPr bwMode="auto">
          <a:xfrm>
            <a:off x="7097483" y="28576"/>
            <a:ext cx="4796493" cy="6801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45819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Family walking to cleft ridge arch in prospect park">
            <a:extLst>
              <a:ext uri="{FF2B5EF4-FFF2-40B4-BE49-F238E27FC236}">
                <a16:creationId xmlns:a16="http://schemas.microsoft.com/office/drawing/2014/main" id="{524B01A9-25C2-423A-B648-7E5E92FEB2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523" r="2359"/>
          <a:stretch/>
        </p:blipFill>
        <p:spPr bwMode="auto">
          <a:xfrm>
            <a:off x="4455883" y="213372"/>
            <a:ext cx="7601371" cy="609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B0BF5B1-D8B6-4A9E-8A75-B71296CC4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518" y="365125"/>
            <a:ext cx="3095171" cy="1325563"/>
          </a:xfrm>
        </p:spPr>
        <p:txBody>
          <a:bodyPr/>
          <a:lstStyle/>
          <a:p>
            <a:r>
              <a:rPr lang="en-US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4739AB-F0F9-450B-A225-A70816BEA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454" y="1960790"/>
            <a:ext cx="386442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1. Parks and outdoor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Spaces for family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outings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and fun </a:t>
            </a:r>
          </a:p>
        </p:txBody>
      </p:sp>
    </p:spTree>
    <p:extLst>
      <p:ext uri="{BB962C8B-B14F-4D97-AF65-F5344CB8AC3E}">
        <p14:creationId xmlns:p14="http://schemas.microsoft.com/office/powerpoint/2010/main" val="1575223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8B2B6-4518-4F1D-92B8-FFED4839D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919"/>
            <a:ext cx="36031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2. Variety of schools to provide options and ensure other young families</a:t>
            </a:r>
          </a:p>
        </p:txBody>
      </p:sp>
      <p:pic>
        <p:nvPicPr>
          <p:cNvPr id="3074" name="Picture 2" descr="Schools - Brooklyn Schools">
            <a:extLst>
              <a:ext uri="{FF2B5EF4-FFF2-40B4-BE49-F238E27FC236}">
                <a16:creationId xmlns:a16="http://schemas.microsoft.com/office/drawing/2014/main" id="{FED04996-8FF8-4B56-9784-0A1816F829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1" r="9350"/>
          <a:stretch/>
        </p:blipFill>
        <p:spPr bwMode="auto">
          <a:xfrm>
            <a:off x="4441371" y="-1"/>
            <a:ext cx="6762203" cy="572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761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Brooklyn Market to open Rivertowns Square grocery store - Westfair  Communications">
            <a:extLst>
              <a:ext uri="{FF2B5EF4-FFF2-40B4-BE49-F238E27FC236}">
                <a16:creationId xmlns:a16="http://schemas.microsoft.com/office/drawing/2014/main" id="{EE9CEF2A-9F8F-463A-9B86-BE4AE62B3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662"/>
          <a:stretch/>
        </p:blipFill>
        <p:spPr bwMode="auto">
          <a:xfrm>
            <a:off x="4461266" y="513452"/>
            <a:ext cx="7408732" cy="6090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F70A15-CBB7-4D7F-B92A-6EFB83283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7919"/>
            <a:ext cx="36031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accent5"/>
                </a:solidFill>
              </a:rPr>
              <a:t>3. Variety of groceries, supermarkets and other food and drink shops for convenience</a:t>
            </a:r>
          </a:p>
        </p:txBody>
      </p:sp>
    </p:spTree>
    <p:extLst>
      <p:ext uri="{BB962C8B-B14F-4D97-AF65-F5344CB8AC3E}">
        <p14:creationId xmlns:p14="http://schemas.microsoft.com/office/powerpoint/2010/main" val="1246431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AD3D2-935C-4C4B-BD28-0C8BEFAE5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86826-D1CB-4C63-B299-D29AA99EA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0" indent="-342900" rtl="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Geographic data: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https://cf-courses-data.s3.us.cloud-object-storage.appdomain.cloud/IBMDeveloperSkillsNetwork-DS0701EN-SkillsNetwork/labs/newyork_data.json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</a:p>
          <a:p>
            <a:pPr marL="342900" lvl="0" indent="-342900" rtl="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 geojson of New York neighborhoods: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https://data.cityofnewyork.us/City-Government/Neighborhood-Tabulation-Areas-NTA-/cpf4-rkhq</a:t>
            </a:r>
            <a:endParaRPr lang="en-US" sz="1800" u="sng" dirty="0">
              <a:solidFill>
                <a:srgbClr val="0563C1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 rtl="0">
              <a:lnSpc>
                <a:spcPct val="107000"/>
              </a:lnSpc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Cost of housing in Brooklyn: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4"/>
              </a:rPr>
              <a:t>https://www.propertyshark.com/mason/market-trends/residential/nyc/brooklyn/brooklyn-heights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 got information about schools, parks and shops: </a:t>
            </a:r>
            <a:r>
              <a:rPr lang="en-US" sz="1800" b="1" dirty="0">
                <a:solidFill>
                  <a:schemeClr val="accent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Foursquare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9888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9879B-C205-48D3-9324-E6B5435BE5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Methodology: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98DB6-9265-4D15-95F3-519DF714AD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826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Histograms:</a:t>
            </a:r>
          </a:p>
          <a:p>
            <a:r>
              <a:rPr lang="en-US" dirty="0"/>
              <a:t>Houses range from $250,000 - $1,800,000</a:t>
            </a:r>
          </a:p>
          <a:p>
            <a:r>
              <a:rPr lang="en-US" dirty="0"/>
              <a:t>Most homes in $500,000 range</a:t>
            </a:r>
          </a:p>
          <a:p>
            <a:r>
              <a:rPr lang="en-US" dirty="0"/>
              <a:t>Most neighborhoods have lots of schools and food shops</a:t>
            </a:r>
          </a:p>
          <a:p>
            <a:r>
              <a:rPr lang="en-US" dirty="0"/>
              <a:t>Outdoor spaces are harder to come by.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B634F9-F62E-4910-A8ED-F1B57B9E60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461" y="1999774"/>
            <a:ext cx="5703570" cy="3989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97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14B81-EE23-4D5F-B14A-7FE6724DD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+mn-lt"/>
              </a:rPr>
              <a:t>Prices in ascending order by neighborhood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B8F8FB-CD63-4AC5-9190-340B30316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614" y="1485936"/>
            <a:ext cx="8702802" cy="4978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6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BD203-B339-49EE-9952-E39A1CA81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Regression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E14625-09C6-4758-8E04-E4FA56FC5B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147" y="1822609"/>
            <a:ext cx="471274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5"/>
                </a:solidFill>
              </a:rPr>
              <a:t>Small, if any, correlation between schools/food shops and prices.</a:t>
            </a:r>
          </a:p>
          <a:p>
            <a:r>
              <a:rPr lang="en-US" dirty="0">
                <a:solidFill>
                  <a:schemeClr val="accent5"/>
                </a:solidFill>
              </a:rPr>
              <a:t>Variety of schools across all prices.</a:t>
            </a:r>
          </a:p>
          <a:p>
            <a:r>
              <a:rPr lang="en-US" dirty="0">
                <a:solidFill>
                  <a:schemeClr val="accent5"/>
                </a:solidFill>
              </a:rPr>
              <a:t>Large variety of food shops mostly in expensive neighborhoods but also in others.</a:t>
            </a:r>
          </a:p>
          <a:p>
            <a:r>
              <a:rPr lang="en-US" dirty="0">
                <a:solidFill>
                  <a:schemeClr val="accent5"/>
                </a:solidFill>
              </a:rPr>
              <a:t>Few parks in cheap areas. More in more expensive ones.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34BFC1-42EC-4F0A-B6F4-2C25CE016433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894" y="1690688"/>
            <a:ext cx="6638095" cy="459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35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358</Words>
  <Application>Microsoft Office PowerPoint</Application>
  <PresentationFormat>Widescreen</PresentationFormat>
  <Paragraphs>45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Aharoni</vt:lpstr>
      <vt:lpstr>Arial</vt:lpstr>
      <vt:lpstr>Calibri</vt:lpstr>
      <vt:lpstr>Calibri Light</vt:lpstr>
      <vt:lpstr>Symbol</vt:lpstr>
      <vt:lpstr>Times New Roman</vt:lpstr>
      <vt:lpstr>Office Theme</vt:lpstr>
      <vt:lpstr>The Search for Decent Housing in Brooklyn</vt:lpstr>
      <vt:lpstr>The Problem:</vt:lpstr>
      <vt:lpstr>Criteria</vt:lpstr>
      <vt:lpstr>PowerPoint Presentation</vt:lpstr>
      <vt:lpstr>PowerPoint Presentation</vt:lpstr>
      <vt:lpstr>Data Sources</vt:lpstr>
      <vt:lpstr>Methodology:</vt:lpstr>
      <vt:lpstr>Prices in ascending order by neighborhood</vt:lpstr>
      <vt:lpstr>Regression Plots</vt:lpstr>
      <vt:lpstr>K-means Clustering</vt:lpstr>
      <vt:lpstr>Choropleth maps</vt:lpstr>
      <vt:lpstr>Final Search: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Search of Decent Housing in Brooklyn</dc:title>
  <dc:creator>Mona Berdugo</dc:creator>
  <cp:lastModifiedBy>Mona Berdugo</cp:lastModifiedBy>
  <cp:revision>26</cp:revision>
  <dcterms:created xsi:type="dcterms:W3CDTF">2020-11-26T12:50:56Z</dcterms:created>
  <dcterms:modified xsi:type="dcterms:W3CDTF">2020-11-26T14:49:11Z</dcterms:modified>
</cp:coreProperties>
</file>

<file path=docProps/thumbnail.jpeg>
</file>